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84642" autoAdjust="0"/>
  </p:normalViewPr>
  <p:slideViewPr>
    <p:cSldViewPr>
      <p:cViewPr>
        <p:scale>
          <a:sx n="68" d="100"/>
          <a:sy n="68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46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2E96F-8091-45DB-AD59-7EA0099A2F67}" type="datetimeFigureOut">
              <a:rPr lang="en-GB" smtClean="0"/>
              <a:t>10/06/2016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69F1F-38D2-463B-9DCB-2C494708DB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79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reasonable amount</a:t>
            </a:r>
            <a:r>
              <a:rPr lang="en-GB" baseline="0" dirty="0" smtClean="0"/>
              <a:t> of pressure or challenge can be stimulating, motivating or give a “buzz”, but stress occurs when the demands of pressures become overwhelming and the person perceives that they can no longer cope with them.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9F1F-38D2-463B-9DCB-2C494708DB3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25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It’s worth noting that everyone reacts to stress in</a:t>
            </a:r>
            <a:r>
              <a:rPr lang="en-GB" baseline="0" dirty="0" smtClean="0"/>
              <a:t> different ways, </a:t>
            </a:r>
            <a:r>
              <a:rPr lang="en-GB" dirty="0" smtClean="0"/>
              <a:t>so a situation that feels stressful to one person may be motivating to someone else.</a:t>
            </a:r>
          </a:p>
          <a:p>
            <a:endParaRPr lang="en-GB" dirty="0" smtClean="0"/>
          </a:p>
          <a:p>
            <a:r>
              <a:rPr lang="en-GB" dirty="0" smtClean="0"/>
              <a:t>Many of life’s demands can cause stress</a:t>
            </a:r>
            <a:r>
              <a:rPr lang="en-GB" baseline="0" dirty="0" smtClean="0"/>
              <a:t> or anxiety and the overwhelming feeling of not being able to cope. </a:t>
            </a:r>
            <a:r>
              <a:rPr lang="en-GB" dirty="0" smtClean="0"/>
              <a:t>Stress causes a surge of hormones in your body. These stress hormones are released to enable you to deal with pressures or threats – the so-called "fight or flight" response.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9F1F-38D2-463B-9DCB-2C494708DB3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3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</a:t>
            </a:r>
            <a:r>
              <a:rPr lang="en-GB" baseline="0" dirty="0" smtClean="0"/>
              <a:t> 2015, CPI undertook an industry wide absence from work survey. From the 53 responses received and based on absence data from the period 1 July 2014 – 30 June 2015. Stress was the second biggest reason for absence, accounting for 1250 days lost.</a:t>
            </a:r>
          </a:p>
          <a:p>
            <a:endParaRPr lang="en-GB" baseline="0" dirty="0" smtClean="0"/>
          </a:p>
          <a:p>
            <a:r>
              <a:rPr lang="en-GB" sz="1200" dirty="0" smtClean="0"/>
              <a:t>The cost to business - If we take £250 per day as a minimum to cover for absence form the 53 respondents that figure equates to circa £310k  cost to businesses  </a:t>
            </a:r>
          </a:p>
          <a:p>
            <a:endParaRPr lang="en-GB" sz="1200" dirty="0" smtClean="0"/>
          </a:p>
          <a:p>
            <a:r>
              <a:rPr lang="en-GB" sz="1200" dirty="0" smtClean="0"/>
              <a:t>If we factor in the other CPI sites and assuming they </a:t>
            </a:r>
            <a:r>
              <a:rPr lang="en-GB" sz="1200" smtClean="0"/>
              <a:t>all have</a:t>
            </a:r>
            <a:r>
              <a:rPr lang="en-GB" sz="1200" baseline="0" smtClean="0"/>
              <a:t> </a:t>
            </a:r>
            <a:r>
              <a:rPr lang="en-GB" sz="1200" smtClean="0"/>
              <a:t>some </a:t>
            </a:r>
            <a:r>
              <a:rPr lang="en-GB" sz="1200" dirty="0" smtClean="0"/>
              <a:t>stress related absence. Over 12 months that figure could increase to £1.2m</a:t>
            </a:r>
            <a:r>
              <a:rPr lang="en-GB" sz="1200" baseline="0" dirty="0" smtClean="0"/>
              <a:t>!</a:t>
            </a:r>
            <a:endParaRPr lang="en-GB" sz="12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9F1F-38D2-463B-9DCB-2C494708DB3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3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</a:t>
            </a:r>
            <a:r>
              <a:rPr lang="en-GB" baseline="0" dirty="0" smtClean="0"/>
              <a:t> can react in different ways to stress, they may show some or all of the signs above at different times.</a:t>
            </a:r>
          </a:p>
          <a:p>
            <a:endParaRPr lang="en-GB" baseline="0" dirty="0" smtClean="0"/>
          </a:p>
          <a:p>
            <a:r>
              <a:rPr lang="en-GB" dirty="0" smtClean="0"/>
              <a:t>When feeling stressed it can get in the way of sorting</a:t>
            </a:r>
            <a:r>
              <a:rPr lang="en-GB" baseline="0" dirty="0" smtClean="0"/>
              <a:t> out or dealing with an issue thus affecting everything that needs to be done or addressing the problem.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Stress can affect how a person feels, thinks or behaves as well as how the body works.  Common signs of stress include sleeping problems, seating, loss of appetite and difficulty concentrating.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9F1F-38D2-463B-9DCB-2C494708DB3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75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Spotting</a:t>
            </a:r>
            <a:r>
              <a:rPr lang="en-GB" baseline="0" dirty="0" smtClean="0"/>
              <a:t> the early signs of stress will help prevent it getting worse and potentially causing complications such as high blood pressure.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There is little you can do to prevent stress, </a:t>
            </a:r>
            <a:r>
              <a:rPr lang="en-GB" baseline="0" dirty="0" smtClean="0"/>
              <a:t>note </a:t>
            </a:r>
            <a:r>
              <a:rPr lang="en-GB" baseline="0" dirty="0" smtClean="0"/>
              <a:t>there are many things you can do to manage stress more effectively such as learning how to relax, take regular exercise and adopting good time management techniques 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Recognising stress triggers will be helpful in managing the stress going forward. </a:t>
            </a:r>
            <a:r>
              <a:rPr lang="en-GB" dirty="0" smtClean="0"/>
              <a:t>If you're not sure what's causing your stress, keep a diary and make a note of stressful episodes for two-to-four weeks. Then review it to spot the triggers.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the stress is related to a work issue then raise this with the line manager or HR department they will have processes in place to offer support and guidance.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9F1F-38D2-463B-9DCB-2C494708DB3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54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D5EF-8C1F-4E02-9344-2465AEAD990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DECE-41A6-47B9-87E8-9FE7D9BE3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251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400800" cy="1752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Stress</a:t>
            </a:r>
            <a:endParaRPr lang="en-US" sz="8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illhe\AppData\Local\Microsoft\Windows\Temporary Internet Files\Content.IE5\F56GQ55X\blockpage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24238"/>
            <a:ext cx="1017636" cy="50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hillhe\AppData\Local\Microsoft\Windows\Temporary Internet Files\Content.IE5\OEV8KFPM\blockpage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</p:spPr>
      </p:pic>
      <p:pic>
        <p:nvPicPr>
          <p:cNvPr id="1033" name="Picture 9" descr="C:\Users\hillhe\AppData\Local\Microsoft\Windows\Temporary Internet Files\Content.IE5\G0HWREIJ\stres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966" y="332656"/>
            <a:ext cx="3779912" cy="3522457"/>
          </a:xfrm>
          <a:prstGeom prst="rect">
            <a:avLst/>
          </a:prstGeom>
          <a:noFill/>
        </p:spPr>
      </p:pic>
      <p:pic>
        <p:nvPicPr>
          <p:cNvPr id="8" name="Picture 3" descr="PABIAC Logo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492250" cy="10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Stress?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Stress has been defined as “the adverse reaction people have to excessive or prolonged  pressure or other types of demand placed on them”</a:t>
            </a:r>
          </a:p>
          <a:p>
            <a:endParaRPr lang="en-GB" sz="2000" dirty="0" smtClean="0"/>
          </a:p>
          <a:p>
            <a:r>
              <a:rPr lang="en-GB" sz="2000" dirty="0" smtClean="0"/>
              <a:t>The feeling of being under too much mental or emotional pressure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When the buzz becomes overwhelming and the person perceives that they can no longer cope.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</a:t>
            </a:r>
            <a:r>
              <a:rPr lang="en-GB" dirty="0" smtClean="0"/>
              <a:t>can cause stress or anxiety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Many of life’s demands can cause stress and anxiety such as: </a:t>
            </a:r>
          </a:p>
          <a:p>
            <a:r>
              <a:rPr lang="en-GB" sz="2000" i="1" dirty="0" smtClean="0"/>
              <a:t>Work</a:t>
            </a:r>
            <a:r>
              <a:rPr lang="en-GB" sz="2000" dirty="0" smtClean="0"/>
              <a:t> – work pressure, boredom, no variation, bullying</a:t>
            </a:r>
          </a:p>
          <a:p>
            <a:r>
              <a:rPr lang="en-GB" sz="2000" i="1" dirty="0" smtClean="0"/>
              <a:t>Relationships</a:t>
            </a:r>
            <a:r>
              <a:rPr lang="en-GB" sz="2000" dirty="0" smtClean="0"/>
              <a:t> – divorce, separation</a:t>
            </a:r>
          </a:p>
          <a:p>
            <a:r>
              <a:rPr lang="en-GB" sz="2000" i="1" dirty="0" smtClean="0"/>
              <a:t>Financial problems </a:t>
            </a:r>
            <a:r>
              <a:rPr lang="en-GB" sz="2000" dirty="0" smtClean="0"/>
              <a:t>– debt, redundancy, job insecurity</a:t>
            </a:r>
          </a:p>
          <a:p>
            <a:r>
              <a:rPr lang="en-GB" sz="2000" i="1" dirty="0" smtClean="0"/>
              <a:t>Health concerns – </a:t>
            </a:r>
            <a:r>
              <a:rPr lang="en-GB" sz="2000" dirty="0" smtClean="0"/>
              <a:t>ongoing or newly diagnosed health issues. </a:t>
            </a:r>
          </a:p>
          <a:p>
            <a:r>
              <a:rPr lang="en-GB" sz="2000" i="1" dirty="0" smtClean="0"/>
              <a:t>Family commitments </a:t>
            </a:r>
            <a:r>
              <a:rPr lang="en-GB" sz="2000" dirty="0" smtClean="0"/>
              <a:t>– child care, elderly relatives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062254"/>
            <a:ext cx="2333625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stress an issue 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5292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1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Recognising 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People react in different ways, these are just some of the effects stress might have on individuals: 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i="1" dirty="0" smtClean="0"/>
              <a:t>Emotional effects</a:t>
            </a:r>
            <a:r>
              <a:rPr lang="en-GB" sz="2000" dirty="0" smtClean="0"/>
              <a:t>: anxiety, anger, frustration, low self esteem</a:t>
            </a:r>
          </a:p>
          <a:p>
            <a:r>
              <a:rPr lang="en-GB" sz="2000" i="1" dirty="0" smtClean="0"/>
              <a:t>Physical effects</a:t>
            </a:r>
            <a:r>
              <a:rPr lang="en-GB" sz="2000" dirty="0" smtClean="0"/>
              <a:t>: tenseness, headaches, tiredness from lack of sleep</a:t>
            </a:r>
          </a:p>
          <a:p>
            <a:r>
              <a:rPr lang="en-GB" sz="2000" i="1" dirty="0" smtClean="0"/>
              <a:t>Psychological effec</a:t>
            </a:r>
            <a:r>
              <a:rPr lang="en-GB" sz="2000" dirty="0" smtClean="0"/>
              <a:t>ts: impairment of perception, concentration</a:t>
            </a:r>
          </a:p>
          <a:p>
            <a:r>
              <a:rPr lang="en-GB" sz="2000" i="1" dirty="0" smtClean="0"/>
              <a:t>Social effects</a:t>
            </a:r>
            <a:r>
              <a:rPr lang="en-GB" sz="2000" dirty="0" smtClean="0"/>
              <a:t>: relationships may become difficult</a:t>
            </a:r>
          </a:p>
          <a:p>
            <a:r>
              <a:rPr lang="en-GB" sz="2000" i="1" dirty="0" smtClean="0"/>
              <a:t>Behavioural effects</a:t>
            </a:r>
            <a:r>
              <a:rPr lang="en-GB" sz="2000" dirty="0" smtClean="0"/>
              <a:t>: being short tempered, crying </a:t>
            </a:r>
          </a:p>
          <a:p>
            <a:endParaRPr lang="en-GB" sz="2800" dirty="0"/>
          </a:p>
        </p:txBody>
      </p:sp>
      <p:pic>
        <p:nvPicPr>
          <p:cNvPr id="5" name="Picture 2" descr="C:\Users\azb1\Documents\SK Conference 2016\stress1-e13797747158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437112"/>
            <a:ext cx="2232248" cy="19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stress in daily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Stress is not an illness, but it can cause illness if it isn’t addressed.</a:t>
            </a:r>
          </a:p>
          <a:p>
            <a:r>
              <a:rPr lang="en-GB" sz="2000" dirty="0" smtClean="0"/>
              <a:t>Recognising the signs and symptoms of </a:t>
            </a:r>
            <a:r>
              <a:rPr lang="en-GB" sz="2000" dirty="0" smtClean="0"/>
              <a:t>stress.</a:t>
            </a:r>
            <a:endParaRPr lang="en-GB" sz="2000" dirty="0" smtClean="0"/>
          </a:p>
          <a:p>
            <a:r>
              <a:rPr lang="en-GB" sz="2000" dirty="0" smtClean="0"/>
              <a:t>Identifying stressors/triggers and address the cause.</a:t>
            </a:r>
          </a:p>
          <a:p>
            <a:r>
              <a:rPr lang="en-GB" sz="2000" dirty="0" smtClean="0"/>
              <a:t>Establish coping </a:t>
            </a:r>
            <a:r>
              <a:rPr lang="en-GB" sz="2000" dirty="0" smtClean="0"/>
              <a:t>strategies.</a:t>
            </a:r>
            <a:endParaRPr lang="en-GB" sz="2000" dirty="0" smtClean="0"/>
          </a:p>
          <a:p>
            <a:r>
              <a:rPr lang="en-GB" sz="2000" dirty="0" smtClean="0"/>
              <a:t>Exercise</a:t>
            </a:r>
            <a:endParaRPr lang="en-GB" sz="2000" dirty="0"/>
          </a:p>
        </p:txBody>
      </p:sp>
      <p:pic>
        <p:nvPicPr>
          <p:cNvPr id="4098" name="Picture 2" descr="C:\Users\hillhe\AppData\Local\Microsoft\Windows\Temporary Internet Files\Content.IE5\G0HWREIJ\blockpage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</p:spPr>
      </p:pic>
      <p:pic>
        <p:nvPicPr>
          <p:cNvPr id="4099" name="Picture 3" descr="C:\Users\hillhe\AppData\Local\Microsoft\Windows\Temporary Internet Files\Content.IE5\F56GQ55X\No-Stres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906023"/>
            <a:ext cx="1734403" cy="1743075"/>
          </a:xfrm>
          <a:prstGeom prst="rect">
            <a:avLst/>
          </a:prstGeom>
          <a:noFill/>
        </p:spPr>
      </p:pic>
      <p:pic>
        <p:nvPicPr>
          <p:cNvPr id="4100" name="Picture 4" descr="C:\Users\hillhe\AppData\Local\Microsoft\Windows\Temporary Internet Files\Content.IE5\H1GZKJVU\blockpage[2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906023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3407" y="4293096"/>
            <a:ext cx="945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=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get help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Employer/HR department </a:t>
            </a:r>
          </a:p>
          <a:p>
            <a:r>
              <a:rPr lang="en-GB" sz="2000" dirty="0"/>
              <a:t>T</a:t>
            </a:r>
            <a:r>
              <a:rPr lang="en-GB" sz="2000" dirty="0" smtClean="0"/>
              <a:t>eam </a:t>
            </a:r>
            <a:r>
              <a:rPr lang="en-GB" sz="2000" dirty="0" smtClean="0"/>
              <a:t>Leader</a:t>
            </a:r>
            <a:endParaRPr lang="en-GB" sz="2000" dirty="0" smtClean="0"/>
          </a:p>
          <a:p>
            <a:r>
              <a:rPr lang="en-GB" sz="2000" dirty="0" smtClean="0"/>
              <a:t>Trade Union Representative</a:t>
            </a:r>
          </a:p>
          <a:p>
            <a:r>
              <a:rPr lang="en-GB" sz="2000" dirty="0" smtClean="0"/>
              <a:t>Occupational Health</a:t>
            </a:r>
          </a:p>
          <a:p>
            <a:r>
              <a:rPr lang="en-GB" sz="2000" dirty="0" smtClean="0"/>
              <a:t>GP for advice and assessment</a:t>
            </a:r>
          </a:p>
          <a:p>
            <a:r>
              <a:rPr lang="en-GB" sz="2000" dirty="0" smtClean="0"/>
              <a:t>Stress management courses</a:t>
            </a:r>
          </a:p>
          <a:p>
            <a:r>
              <a:rPr lang="en-GB" sz="2000" dirty="0" smtClean="0"/>
              <a:t>Counselling/CAB</a:t>
            </a:r>
          </a:p>
          <a:p>
            <a:r>
              <a:rPr lang="en-GB" sz="2000" dirty="0"/>
              <a:t>Self help </a:t>
            </a:r>
            <a:r>
              <a:rPr lang="en-GB" sz="2000" dirty="0" smtClean="0"/>
              <a:t>books/DVD’s/WWW</a:t>
            </a:r>
          </a:p>
          <a:p>
            <a:r>
              <a:rPr lang="en-GB" sz="2000" dirty="0" smtClean="0"/>
              <a:t>Confidential Help Line </a:t>
            </a:r>
            <a:endParaRPr lang="en-GB" sz="2000" dirty="0" smtClean="0"/>
          </a:p>
          <a:p>
            <a:r>
              <a:rPr lang="en-GB" sz="2000" dirty="0"/>
              <a:t>HSE Website </a:t>
            </a:r>
            <a:r>
              <a:rPr lang="en-GB" sz="2000" dirty="0">
                <a:solidFill>
                  <a:srgbClr val="FF0000"/>
                </a:solidFill>
              </a:rPr>
              <a:t>http://www.hse.gov.uk/stress/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492896"/>
            <a:ext cx="24098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338</TotalTime>
  <Words>734</Words>
  <Application>Microsoft Office PowerPoint</Application>
  <PresentationFormat>On-screen Show (4:3)</PresentationFormat>
  <Paragraphs>69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    </vt:lpstr>
      <vt:lpstr>What is Stress?</vt:lpstr>
      <vt:lpstr>What can cause stress or anxiety?</vt:lpstr>
      <vt:lpstr>Is stress an issue ?</vt:lpstr>
      <vt:lpstr>Recognising Stress</vt:lpstr>
      <vt:lpstr>Managing stress in daily life</vt:lpstr>
      <vt:lpstr>Where to get help and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hillhe</dc:creator>
  <cp:lastModifiedBy>Andrew Braund</cp:lastModifiedBy>
  <cp:revision>24</cp:revision>
  <dcterms:created xsi:type="dcterms:W3CDTF">2016-02-15T14:53:49Z</dcterms:created>
  <dcterms:modified xsi:type="dcterms:W3CDTF">2016-06-10T13:15:20Z</dcterms:modified>
</cp:coreProperties>
</file>